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5" r:id="rId1"/>
    <p:sldMasterId id="2147485008" r:id="rId2"/>
  </p:sldMasterIdLst>
  <p:notesMasterIdLst>
    <p:notesMasterId r:id="rId13"/>
  </p:notesMasterIdLst>
  <p:handoutMasterIdLst>
    <p:handoutMasterId r:id="rId14"/>
  </p:handoutMasterIdLst>
  <p:sldIdLst>
    <p:sldId id="611" r:id="rId3"/>
    <p:sldId id="595" r:id="rId4"/>
    <p:sldId id="599" r:id="rId5"/>
    <p:sldId id="604" r:id="rId6"/>
    <p:sldId id="597" r:id="rId7"/>
    <p:sldId id="624" r:id="rId8"/>
    <p:sldId id="625" r:id="rId9"/>
    <p:sldId id="626" r:id="rId10"/>
    <p:sldId id="627" r:id="rId11"/>
    <p:sldId id="628" r:id="rId12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storey" initials="p" lastIdx="3" clrIdx="0">
    <p:extLst>
      <p:ext uri="{19B8F6BF-5375-455C-9EA6-DF929625EA0E}">
        <p15:presenceInfo xmlns:p15="http://schemas.microsoft.com/office/powerpoint/2012/main" userId="psto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000"/>
    <a:srgbClr val="1A77BC"/>
    <a:srgbClr val="0000FF"/>
    <a:srgbClr val="E9662B"/>
    <a:srgbClr val="00B0F0"/>
    <a:srgbClr val="FFBF3F"/>
    <a:srgbClr val="CCEDB1"/>
    <a:srgbClr val="8D42C6"/>
    <a:srgbClr val="FFCC66"/>
    <a:srgbClr val="7A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5" autoAdjust="0"/>
    <p:restoredTop sz="72033" autoAdjust="0"/>
  </p:normalViewPr>
  <p:slideViewPr>
    <p:cSldViewPr>
      <p:cViewPr varScale="1">
        <p:scale>
          <a:sx n="88" d="100"/>
          <a:sy n="88" d="100"/>
        </p:scale>
        <p:origin x="274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579" y="5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C6AB616-7530-4707-99DB-39B09F571B2F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8688690-7FDF-413C-9E6D-EAC783290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4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ABB39B-CBF2-415F-9B5D-17889A373537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8A21F-BB83-4EBC-9179-D5631070D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22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7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1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2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6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8A21F-BB83-4EBC-9179-D5631070D1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2D982-953F-4494-B2EA-69FFC91058E5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EF10C0-24D6-43BE-85E8-6488702F8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07DE-8448-4042-8367-5487B63ED787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A3D9-E654-48E6-9E9C-79487F9D6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0DC3-B28E-49A4-B67C-48CE8A7CA94F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62C-F13E-4504-AEA7-7D4EDCA47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4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563" y="509588"/>
            <a:ext cx="46037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288" y="509588"/>
            <a:ext cx="2857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238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2250" y="509588"/>
            <a:ext cx="7938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DC32-919C-416E-9EB5-2AC6A24D8EF1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4420-DBC7-4BD2-8755-40FA8BC5D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/>
              <a:t>Copyright 2012      XenData Limited</a:t>
            </a:r>
          </a:p>
        </p:txBody>
      </p:sp>
    </p:spTree>
    <p:extLst>
      <p:ext uri="{BB962C8B-B14F-4D97-AF65-F5344CB8AC3E}">
        <p14:creationId xmlns:p14="http://schemas.microsoft.com/office/powerpoint/2010/main" val="280769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1EC0-C5B2-4E00-895A-920D81E91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4B9C8-1D9E-456F-80E5-9E964968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D3CAB-5306-4F60-9244-76076C7A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2D982-953F-4494-B2EA-69FFC91058E5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4E9A3-31F6-4E5E-8F13-0BF73D49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EE9E-07A3-4BF3-B605-06135A88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10C0-24D6-43BE-85E8-6488702F8E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3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C57C-1780-4805-BEF2-12EC0288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B127-78D5-4E39-935F-E1F14604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9F7B-854C-419E-853A-FE34020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EEF21-81A5-462A-B34C-61326899DC55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FB14-E001-4C77-8EC1-E23F3CFE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7AF3-DFB4-4464-9161-20BC35B8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E6E6-4901-4C2C-858A-3F4C44607E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7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5D5D-ECFE-407A-A22F-6191F755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E4A92-6CB4-44AE-B3F3-413BD6A66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75FFF-BCA7-470D-B754-97E7AF0F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30DE2-5DC0-4208-9A6D-E543F1C57C2E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335E-0963-439A-B85E-C65229EB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0C00-A883-4B63-8D8E-E59EC6F3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00561-1011-4925-97FF-7DF9DAE63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75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0550-F00E-42C1-8495-8C0AF31D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8D39-F313-4A20-AE0C-A908FDD5B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3DE3B-DD83-4417-A005-9B6A1D42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F9035-FD64-4D18-B792-854BD4D1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E7A46-1C55-4A36-B200-27EF44C712AF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D4102-792C-4D8F-A878-705C67C6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174B3-C19C-453B-8A9B-31ED32B5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0D011-023C-4743-9B02-404EA369AD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C8F6-D387-42E4-AC34-4D4E5DFB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D99B-F998-48DC-94DC-B1103A51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BBCA-9110-46AC-A0ED-B6A0C098C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FA134-EFAE-4B7F-BF03-E32716942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5E957-0D3D-4DE0-8BE0-51F687C13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8A585-A3E9-48D9-A371-E2F2DE1D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485B6-D759-4465-859A-D5E1A10A044F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DEEE9-100B-4560-AF5A-D0B336B6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C5328-1EC9-4596-87DA-2DD359F5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64BBB-FE16-488B-833D-E297552A1B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5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115F-BC6D-44DC-B1DB-7F84D246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4DB5F-A5E2-41EB-A4B4-0805FE67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8D8D7-AEDB-4AE6-9362-D191F894CF90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32C72-70BC-402F-8C4D-7F803966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9CAD1-3F1C-4FFB-AC2E-727FE35A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31B9-9946-4410-A27C-D6AFCCCAC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6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65FE1-80A9-46CB-8126-20A74082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8D8D7-AEDB-4AE6-9362-D191F894CF90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302F8-BA94-4604-8572-DFF487B4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EE592-4287-47AE-A956-87A08231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31B9-9946-4410-A27C-D6AFCCCAC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EF21-81A5-462A-B34C-61326899DC55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E6E6-4901-4C2C-858A-3F4C44607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25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5C43-3D10-4A10-9F9C-CF5749BF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C0FD-2C02-47F2-AB37-3CF6014E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95641-2A50-47A1-A6D2-E3D78AAD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E35D1-A336-4D38-B245-12421313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0CCE9-3CE7-4961-9FBF-D42AB70B5FD0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FB7A0-94E8-4069-AC40-706C0016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8DCDA-5884-4E23-B865-CAA0F99F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D369D-1B8E-4084-822E-B7B27DD4D5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778A-7215-4F71-9D36-7822D19C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23EE5-E375-4BB7-96A4-8359B3C69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42B05-98EA-4D15-9C4C-A60BE6759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78005-A216-4861-9EB9-CD61FA77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2E546-8A43-4806-9751-8D7C58C12800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65A1F-2144-4A26-8D68-3782C56D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EDC6F-2D32-4EB1-9D0D-1F1EE699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A99EE-6C26-438D-8EF5-F47E6BFDA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4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682A-88A4-47EF-ACFC-894EEC8B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10FD4-3214-47E6-93BA-B08A5666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637CF-6D04-4998-849E-C3114B6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F07DE-8448-4042-8367-5487B63ED787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00BE9-A2C6-4B75-A7EC-43D77000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251F4-547A-4540-9F5F-626B966C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1A3D9-E654-48E6-9E9C-79487F9D6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9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CC392-83E7-496E-A7C3-13FD99EFC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ADEC7-00E3-4CE4-8AB9-8EBFE89C4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D2A7D-1F4F-44CC-96A6-B40A5DC4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00DC3-B28E-49A4-B67C-48CE8A7CA94F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25EF-14A0-40EB-B883-EE204CF8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B65C-8252-4F75-9B00-2327D2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E662C-F13E-4504-AEA7-7D4EDCA474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EF21-81A5-462A-B34C-61326899DC55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E6E6-4901-4C2C-858A-3F4C44607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1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EF21-81A5-462A-B34C-61326899DC55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E6E6-4901-4C2C-858A-3F4C44607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804863"/>
            <a:ext cx="4321175" cy="434340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136088438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4960938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976019" y="964406"/>
            <a:ext cx="30861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3184525"/>
            <a:ext cx="2090737" cy="19589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301625"/>
            <a:ext cx="8504237" cy="66516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509588"/>
            <a:ext cx="26988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509588"/>
            <a:ext cx="26987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509588"/>
            <a:ext cx="36512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F30DE2-5DC0-4208-9A6D-E543F1C57C2E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B00561-1011-4925-97FF-7DF9DAE63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0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641056" cy="33944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27876"/>
            <a:ext cx="3359944" cy="33944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4E7A46-1C55-4A36-B200-27EF44C712AF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0D011-023C-4743-9B02-404EA369A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7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1625"/>
            <a:ext cx="8867775" cy="66516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509588"/>
            <a:ext cx="46037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509588"/>
            <a:ext cx="26988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509588"/>
            <a:ext cx="2857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509588"/>
            <a:ext cx="2857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509588"/>
            <a:ext cx="7937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509588"/>
            <a:ext cx="36513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1800" b="1">
                <a:solidFill>
                  <a:srgbClr val="CCEDB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1800" b="1">
                <a:solidFill>
                  <a:srgbClr val="CCEDB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9485B6-D759-4465-859A-D5E1A10A044F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964BBB-FE16-488B-833D-E297552A1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2200"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CCE9-3CE7-4961-9FBF-D42AB70B5FD0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369D-1B8E-4084-822E-B7B27DD4D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3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4081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4144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31226" y="898525"/>
            <a:ext cx="10001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438" y="1261795"/>
              <a:ext cx="88935" cy="7963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4889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358" y="1260510"/>
              <a:ext cx="88935" cy="8220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83626" y="1012825"/>
            <a:ext cx="10001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438" y="1261795"/>
              <a:ext cx="88935" cy="7963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4889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358" y="1260510"/>
              <a:ext cx="88935" cy="8220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36756" y="1089819"/>
            <a:ext cx="98425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4080" y="1261152"/>
              <a:ext cx="88934" cy="80921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6173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3694" y="1259848"/>
              <a:ext cx="88934" cy="8353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275"/>
            <a:ext cx="21336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52E546-8A43-4806-9751-8D7C58C12800}" type="datetimeFigureOut">
              <a:rPr lang="en-US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275"/>
            <a:ext cx="55626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275"/>
            <a:ext cx="4572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A99EE-6C26-438D-8EF5-F47E6BFDA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8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509588"/>
            <a:ext cx="46037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509588"/>
            <a:ext cx="28575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509588"/>
            <a:ext cx="9525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509588"/>
            <a:ext cx="7938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84175"/>
            <a:ext cx="8229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338263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rgbClr val="CCEDB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698D8D7-AEDB-4AE6-9362-D191F894CF90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13300"/>
            <a:ext cx="5638800" cy="2730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900">
                <a:solidFill>
                  <a:srgbClr val="CCEDB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4813300"/>
            <a:ext cx="4572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rgbClr val="CCEDB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74F331B9-9946-4410-A27C-D6AFCCCAC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58" r:id="rId3"/>
    <p:sldLayoutId id="2147484959" r:id="rId4"/>
    <p:sldLayoutId id="2147484948" r:id="rId5"/>
    <p:sldLayoutId id="2147484949" r:id="rId6"/>
    <p:sldLayoutId id="2147484950" r:id="rId7"/>
    <p:sldLayoutId id="2147484953" r:id="rId8"/>
    <p:sldLayoutId id="2147484954" r:id="rId9"/>
    <p:sldLayoutId id="2147484955" r:id="rId10"/>
    <p:sldLayoutId id="2147484956" r:id="rId11"/>
    <p:sldLayoutId id="214748495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 kern="1200" spc="-100">
          <a:solidFill>
            <a:srgbClr val="CCEDB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1000"/>
        </a:spcBef>
        <a:spcAft>
          <a:spcPts val="1000"/>
        </a:spcAft>
        <a:buClr>
          <a:srgbClr val="CCEDB1"/>
        </a:buClr>
        <a:buSzPct val="95000"/>
        <a:buFont typeface="Wingdings" pitchFamily="2" charset="2"/>
        <a:buChar char="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9775" indent="-285750" algn="l" rtl="0" eaLnBrk="1" fontAlgn="base" hangingPunct="1">
        <a:spcBef>
          <a:spcPts val="600"/>
        </a:spcBef>
        <a:spcAft>
          <a:spcPts val="600"/>
        </a:spcAft>
        <a:buClr>
          <a:srgbClr val="CCEDB1"/>
        </a:buClr>
        <a:buSzPct val="90000"/>
        <a:buFont typeface="Wingdings" pitchFamily="2" charset="2"/>
        <a:buChar char="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5363" indent="-228600" algn="l" rtl="0" eaLnBrk="1" fontAlgn="base" hangingPunct="1">
        <a:spcBef>
          <a:spcPts val="600"/>
        </a:spcBef>
        <a:spcAft>
          <a:spcPts val="600"/>
        </a:spcAft>
        <a:buClr>
          <a:schemeClr val="accent2"/>
        </a:buClr>
        <a:buFont typeface="Wingdings 2" pitchFamily="18" charset="2"/>
        <a:buChar char="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60475" indent="-228600" algn="l" rtl="0" eaLnBrk="1" fontAlgn="base" hangingPunct="1">
        <a:spcBef>
          <a:spcPts val="600"/>
        </a:spcBef>
        <a:spcAft>
          <a:spcPts val="600"/>
        </a:spcAft>
        <a:buClr>
          <a:srgbClr val="FEB80A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1138" indent="-209550" algn="l" rtl="0" eaLnBrk="1" fontAlgn="base" hangingPunct="1">
        <a:spcBef>
          <a:spcPts val="600"/>
        </a:spcBef>
        <a:spcAft>
          <a:spcPts val="600"/>
        </a:spcAft>
        <a:buClr>
          <a:srgbClr val="FEB80A"/>
        </a:buClr>
        <a:buFont typeface="Wingdings 2" pitchFamily="18" charset="2"/>
        <a:buChar char="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9703F-7F64-4416-94FC-15DE3400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A5EC-7C86-474C-B020-59DFDD844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83A83-FB27-4A9A-A010-D747E9B94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8D8D7-AEDB-4AE6-9362-D191F894CF90}" type="datetimeFigureOut">
              <a:rPr lang="en-US" smtClean="0"/>
              <a:pPr>
                <a:defRPr/>
              </a:pPr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693F-D05F-481F-B574-49F3E22FF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45E06-321B-486B-90A7-086F2265F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331B9-9946-4410-A27C-D6AFCCCAC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17849-42EF-4144-BCD3-68D91E180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207" y="1263962"/>
            <a:ext cx="3657605" cy="1840161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275F4-B968-403E-BC9D-3A93B3709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571D9B0-D1B6-470B-A765-F86BD299B0CC}"/>
              </a:ext>
            </a:extLst>
          </p:cNvPr>
          <p:cNvSpPr txBox="1">
            <a:spLocks/>
          </p:cNvSpPr>
          <p:nvPr/>
        </p:nvSpPr>
        <p:spPr>
          <a:xfrm>
            <a:off x="609599" y="1633248"/>
            <a:ext cx="3962401" cy="56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Gen 2 for LTO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5FC68C-DF2E-49AD-9166-9D646CA140A5}"/>
              </a:ext>
            </a:extLst>
          </p:cNvPr>
          <p:cNvCxnSpPr>
            <a:cxnSpLocks/>
          </p:cNvCxnSpPr>
          <p:nvPr/>
        </p:nvCxnSpPr>
        <p:spPr>
          <a:xfrm flipH="1">
            <a:off x="609600" y="2222559"/>
            <a:ext cx="38862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6AE8F01E-3839-469F-34BE-4671C29FBD6A}"/>
              </a:ext>
            </a:extLst>
          </p:cNvPr>
          <p:cNvSpPr txBox="1">
            <a:spLocks/>
          </p:cNvSpPr>
          <p:nvPr/>
        </p:nvSpPr>
        <p:spPr>
          <a:xfrm>
            <a:off x="609600" y="2343150"/>
            <a:ext cx="3733800" cy="564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5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Appliance</a:t>
            </a:r>
          </a:p>
        </p:txBody>
      </p:sp>
    </p:spTree>
    <p:extLst>
      <p:ext uri="{BB962C8B-B14F-4D97-AF65-F5344CB8AC3E}">
        <p14:creationId xmlns:p14="http://schemas.microsoft.com/office/powerpoint/2010/main" val="290706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70F109-F2F9-4B16-88C7-EAF7D23E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08781"/>
            <a:ext cx="4144135" cy="3488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0BC6E-1316-44CC-9761-09BD884D9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CA26C3-E351-45E8-97C5-C3375ECE2459}"/>
              </a:ext>
            </a:extLst>
          </p:cNvPr>
          <p:cNvSpPr txBox="1"/>
          <p:nvPr/>
        </p:nvSpPr>
        <p:spPr>
          <a:xfrm>
            <a:off x="421973" y="2114550"/>
            <a:ext cx="2496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7000"/>
                </a:solidFill>
              </a:rPr>
              <a:t>Backup &amp; DR</a:t>
            </a:r>
          </a:p>
          <a:p>
            <a:endParaRPr lang="en-US" sz="2000" b="1" dirty="0">
              <a:solidFill>
                <a:srgbClr val="FF7000"/>
              </a:solidFill>
            </a:endParaRPr>
          </a:p>
          <a:p>
            <a:r>
              <a:rPr lang="en-US" sz="2000" dirty="0">
                <a:solidFill>
                  <a:srgbClr val="FF7000"/>
                </a:solidFill>
              </a:rPr>
              <a:t>Create mirror copies of any accessible file system on LTO and/or cloud. Cloud copies are available worldwide.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5AD2E-947B-445E-94CE-D88D051BD403}"/>
              </a:ext>
            </a:extLst>
          </p:cNvPr>
          <p:cNvCxnSpPr>
            <a:cxnSpLocks/>
          </p:cNvCxnSpPr>
          <p:nvPr/>
        </p:nvCxnSpPr>
        <p:spPr>
          <a:xfrm flipH="1">
            <a:off x="520700" y="1962150"/>
            <a:ext cx="27305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72354282-9758-4A61-A93D-20E41E18DBBA}"/>
              </a:ext>
            </a:extLst>
          </p:cNvPr>
          <p:cNvSpPr txBox="1">
            <a:spLocks/>
          </p:cNvSpPr>
          <p:nvPr/>
        </p:nvSpPr>
        <p:spPr>
          <a:xfrm>
            <a:off x="421973" y="1001097"/>
            <a:ext cx="3105754" cy="808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Sync Any Share to the X1</a:t>
            </a:r>
          </a:p>
        </p:txBody>
      </p:sp>
    </p:spTree>
    <p:extLst>
      <p:ext uri="{BB962C8B-B14F-4D97-AF65-F5344CB8AC3E}">
        <p14:creationId xmlns:p14="http://schemas.microsoft.com/office/powerpoint/2010/main" val="139555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17849-42EF-4144-BCD3-68D91E180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207" y="1263962"/>
            <a:ext cx="3657605" cy="1840161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275F4-B968-403E-BC9D-3A93B3709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5E72C-3955-4771-ABBD-4D8ED042F95E}"/>
              </a:ext>
            </a:extLst>
          </p:cNvPr>
          <p:cNvSpPr txBox="1"/>
          <p:nvPr/>
        </p:nvSpPr>
        <p:spPr>
          <a:xfrm>
            <a:off x="1126434" y="3537872"/>
            <a:ext cx="6874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Archives to LTO - manages unlimited LTO cartridges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to cloud – accessible for DR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files in cloud – access worldwide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FF7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20AA-E335-48DA-A720-FC7946F9FFE4}"/>
              </a:ext>
            </a:extLst>
          </p:cNvPr>
          <p:cNvSpPr txBox="1"/>
          <p:nvPr/>
        </p:nvSpPr>
        <p:spPr>
          <a:xfrm>
            <a:off x="1143000" y="3028950"/>
            <a:ext cx="3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A77BC"/>
                </a:solidFill>
              </a:rPr>
              <a:t>Archive</a:t>
            </a:r>
            <a:r>
              <a:rPr lang="en-US" b="1" dirty="0"/>
              <a:t> </a:t>
            </a:r>
            <a:r>
              <a:rPr lang="en-US" dirty="0">
                <a:solidFill>
                  <a:srgbClr val="FF7000"/>
                </a:solidFill>
              </a:rPr>
              <a:t>|</a:t>
            </a:r>
            <a:r>
              <a:rPr lang="en-US" b="1" dirty="0"/>
              <a:t> </a:t>
            </a:r>
            <a:r>
              <a:rPr lang="en-US" b="1" dirty="0">
                <a:solidFill>
                  <a:srgbClr val="1A77BC"/>
                </a:solidFill>
              </a:rPr>
              <a:t>Backup </a:t>
            </a:r>
            <a:r>
              <a:rPr lang="en-US" dirty="0">
                <a:solidFill>
                  <a:srgbClr val="FF7000"/>
                </a:solidFill>
              </a:rPr>
              <a:t>|</a:t>
            </a:r>
            <a:r>
              <a:rPr lang="en-US" b="1" dirty="0">
                <a:solidFill>
                  <a:srgbClr val="1A77BC"/>
                </a:solidFill>
              </a:rPr>
              <a:t> Share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921B77-026A-4C9D-BBFB-C7C2E05D63DF}"/>
              </a:ext>
            </a:extLst>
          </p:cNvPr>
          <p:cNvSpPr txBox="1">
            <a:spLocks/>
          </p:cNvSpPr>
          <p:nvPr/>
        </p:nvSpPr>
        <p:spPr>
          <a:xfrm>
            <a:off x="1225588" y="1423409"/>
            <a:ext cx="5480012" cy="11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for LTO</a:t>
            </a:r>
          </a:p>
          <a:p>
            <a:pPr algn="l" fontAlgn="auto">
              <a:spcAft>
                <a:spcPts val="0"/>
              </a:spcAft>
            </a:pPr>
            <a:r>
              <a:rPr lang="en-US" sz="2500" dirty="0">
                <a:solidFill>
                  <a:srgbClr val="1A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do?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6FB087-CCEA-464A-85AB-57D00B092130}"/>
              </a:ext>
            </a:extLst>
          </p:cNvPr>
          <p:cNvCxnSpPr>
            <a:cxnSpLocks/>
          </p:cNvCxnSpPr>
          <p:nvPr/>
        </p:nvCxnSpPr>
        <p:spPr>
          <a:xfrm flipH="1">
            <a:off x="1225588" y="2720940"/>
            <a:ext cx="274000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9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C62C50-E04F-4294-8A8B-DDB1CEC975BF}"/>
              </a:ext>
            </a:extLst>
          </p:cNvPr>
          <p:cNvSpPr txBox="1"/>
          <p:nvPr/>
        </p:nvSpPr>
        <p:spPr>
          <a:xfrm>
            <a:off x="7696200" y="4096964"/>
            <a:ext cx="132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A77BC"/>
                </a:solidFill>
              </a:rPr>
              <a:t>External LTO Drive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E20D37-0E45-4FBC-A071-D55DD954FDF2}"/>
              </a:ext>
            </a:extLst>
          </p:cNvPr>
          <p:cNvCxnSpPr>
            <a:cxnSpLocks/>
          </p:cNvCxnSpPr>
          <p:nvPr/>
        </p:nvCxnSpPr>
        <p:spPr>
          <a:xfrm>
            <a:off x="5291253" y="3064485"/>
            <a:ext cx="2633547" cy="0"/>
          </a:xfrm>
          <a:prstGeom prst="line">
            <a:avLst/>
          </a:prstGeom>
          <a:ln w="57150">
            <a:solidFill>
              <a:srgbClr val="1A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4CFEFB-D81E-423F-AB8B-43312096E034}"/>
              </a:ext>
            </a:extLst>
          </p:cNvPr>
          <p:cNvGrpSpPr/>
          <p:nvPr/>
        </p:nvGrpSpPr>
        <p:grpSpPr>
          <a:xfrm>
            <a:off x="2819400" y="1988439"/>
            <a:ext cx="3005251" cy="2147997"/>
            <a:chOff x="490653" y="2191190"/>
            <a:chExt cx="3005251" cy="2147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E0D34D-E66B-4701-80A2-D67E9F4D8523}"/>
                </a:ext>
              </a:extLst>
            </p:cNvPr>
            <p:cNvSpPr txBox="1"/>
            <p:nvPr/>
          </p:nvSpPr>
          <p:spPr>
            <a:xfrm>
              <a:off x="490653" y="2191190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77BC"/>
                  </a:solidFill>
                </a:rPr>
                <a:t>X1 Appliance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34C9B5-3F09-414D-8C22-2A32547CEF5F}"/>
                </a:ext>
              </a:extLst>
            </p:cNvPr>
            <p:cNvCxnSpPr/>
            <p:nvPr/>
          </p:nvCxnSpPr>
          <p:spPr>
            <a:xfrm>
              <a:off x="1900355" y="3577184"/>
              <a:ext cx="0" cy="76200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68702-7B91-456D-A607-FC168BC49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253" y="4339184"/>
              <a:ext cx="2286000" cy="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5181E2-D3A3-44C2-AB60-2A269283EFAB}"/>
                </a:ext>
              </a:extLst>
            </p:cNvPr>
            <p:cNvSpPr txBox="1"/>
            <p:nvPr/>
          </p:nvSpPr>
          <p:spPr>
            <a:xfrm>
              <a:off x="1590905" y="3930383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77BC"/>
                  </a:solidFill>
                </a:rPr>
                <a:t>Network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BF967B-4209-4A02-B6BF-0F229CCF3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90" y="2599991"/>
              <a:ext cx="2202057" cy="112486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4BE82A-3E0C-4607-BC37-0EA88D6C3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23430CF-700B-475C-BA20-ECF2587D5990}"/>
              </a:ext>
            </a:extLst>
          </p:cNvPr>
          <p:cNvSpPr txBox="1">
            <a:spLocks/>
          </p:cNvSpPr>
          <p:nvPr/>
        </p:nvSpPr>
        <p:spPr>
          <a:xfrm>
            <a:off x="609600" y="862150"/>
            <a:ext cx="3581400" cy="594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for LTO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67151C-6D5D-4F0D-9B74-1414668A9CDA}"/>
              </a:ext>
            </a:extLst>
          </p:cNvPr>
          <p:cNvCxnSpPr>
            <a:cxnSpLocks/>
          </p:cNvCxnSpPr>
          <p:nvPr/>
        </p:nvCxnSpPr>
        <p:spPr>
          <a:xfrm flipH="1">
            <a:off x="705440" y="1581150"/>
            <a:ext cx="2875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ECFE65EA-6233-4A69-BBAA-7E823EB3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0596" y="1900530"/>
            <a:ext cx="2481120" cy="232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D98C9-D9B6-4CC7-A42E-A22486FA0EEE}"/>
              </a:ext>
            </a:extLst>
          </p:cNvPr>
          <p:cNvSpPr txBox="1"/>
          <p:nvPr/>
        </p:nvSpPr>
        <p:spPr>
          <a:xfrm>
            <a:off x="5456268" y="2469253"/>
            <a:ext cx="123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A77BC"/>
                </a:solidFill>
              </a:rPr>
              <a:t>Thunderbolt or USB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A4F89-70C5-477E-AE12-BDE5BFD7E448}"/>
              </a:ext>
            </a:extLst>
          </p:cNvPr>
          <p:cNvSpPr txBox="1"/>
          <p:nvPr/>
        </p:nvSpPr>
        <p:spPr>
          <a:xfrm>
            <a:off x="585985" y="1900530"/>
            <a:ext cx="232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one or more attached external LTO drives</a:t>
            </a:r>
          </a:p>
        </p:txBody>
      </p:sp>
    </p:spTree>
    <p:extLst>
      <p:ext uri="{BB962C8B-B14F-4D97-AF65-F5344CB8AC3E}">
        <p14:creationId xmlns:p14="http://schemas.microsoft.com/office/powerpoint/2010/main" val="292019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E0D34D-E66B-4701-80A2-D67E9F4D8523}"/>
              </a:ext>
            </a:extLst>
          </p:cNvPr>
          <p:cNvSpPr txBox="1"/>
          <p:nvPr/>
        </p:nvSpPr>
        <p:spPr>
          <a:xfrm>
            <a:off x="444772" y="2686680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A77BC"/>
                </a:solidFill>
              </a:rPr>
              <a:t>X1 Appliance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34C9B5-3F09-414D-8C22-2A32547CEF5F}"/>
              </a:ext>
            </a:extLst>
          </p:cNvPr>
          <p:cNvCxnSpPr/>
          <p:nvPr/>
        </p:nvCxnSpPr>
        <p:spPr>
          <a:xfrm>
            <a:off x="1866902" y="3867150"/>
            <a:ext cx="0" cy="762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068702-7B91-456D-A607-FC168BC49ECC}"/>
              </a:ext>
            </a:extLst>
          </p:cNvPr>
          <p:cNvCxnSpPr>
            <a:cxnSpLocks/>
          </p:cNvCxnSpPr>
          <p:nvPr/>
        </p:nvCxnSpPr>
        <p:spPr>
          <a:xfrm flipV="1">
            <a:off x="685800" y="4629150"/>
            <a:ext cx="2286000" cy="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5181E2-D3A3-44C2-AB60-2A269283EFAB}"/>
              </a:ext>
            </a:extLst>
          </p:cNvPr>
          <p:cNvSpPr txBox="1"/>
          <p:nvPr/>
        </p:nvSpPr>
        <p:spPr>
          <a:xfrm>
            <a:off x="1557452" y="4220349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A77BC"/>
                </a:solidFill>
              </a:rPr>
              <a:t>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F967B-4209-4A02-B6BF-0F229CCF3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771" y="3075747"/>
            <a:ext cx="2202057" cy="1124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4E369-999C-4F86-A4D1-65583134B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71C5743-2ACF-4904-8176-7FBE6E53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2827" y="2038350"/>
            <a:ext cx="2481120" cy="232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729DF53-68C1-4B5C-8E28-27ECE3ED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4692" y="2476272"/>
            <a:ext cx="2481120" cy="232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AFD88CF-12F2-422D-AE85-93C0286B8240}"/>
              </a:ext>
            </a:extLst>
          </p:cNvPr>
          <p:cNvSpPr txBox="1">
            <a:spLocks/>
          </p:cNvSpPr>
          <p:nvPr/>
        </p:nvSpPr>
        <p:spPr>
          <a:xfrm>
            <a:off x="609600" y="862150"/>
            <a:ext cx="3581400" cy="594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for LTO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FFFCC5-26FE-4CA2-ABDC-4E2E969161D9}"/>
              </a:ext>
            </a:extLst>
          </p:cNvPr>
          <p:cNvCxnSpPr>
            <a:cxnSpLocks/>
          </p:cNvCxnSpPr>
          <p:nvPr/>
        </p:nvCxnSpPr>
        <p:spPr>
          <a:xfrm flipH="1">
            <a:off x="705440" y="1581150"/>
            <a:ext cx="2875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90FAD6-7F46-49BF-9BAF-2DC3DFCEF7F2}"/>
              </a:ext>
            </a:extLst>
          </p:cNvPr>
          <p:cNvSpPr txBox="1"/>
          <p:nvPr/>
        </p:nvSpPr>
        <p:spPr>
          <a:xfrm>
            <a:off x="571497" y="1684407"/>
            <a:ext cx="320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replicate with two or more drives</a:t>
            </a:r>
          </a:p>
        </p:txBody>
      </p:sp>
    </p:spTree>
    <p:extLst>
      <p:ext uri="{BB962C8B-B14F-4D97-AF65-F5344CB8AC3E}">
        <p14:creationId xmlns:p14="http://schemas.microsoft.com/office/powerpoint/2010/main" val="38083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2675A9D-3A04-4916-B7E9-FEC3C3E628E3}"/>
              </a:ext>
            </a:extLst>
          </p:cNvPr>
          <p:cNvCxnSpPr>
            <a:cxnSpLocks/>
            <a:stCxn id="43" idx="2"/>
          </p:cNvCxnSpPr>
          <p:nvPr/>
        </p:nvCxnSpPr>
        <p:spPr>
          <a:xfrm rot="5400000">
            <a:off x="3641543" y="1811703"/>
            <a:ext cx="818380" cy="2157866"/>
          </a:xfrm>
          <a:prstGeom prst="bentConnector2">
            <a:avLst/>
          </a:prstGeom>
          <a:ln w="57150">
            <a:solidFill>
              <a:srgbClr val="1A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E20D37-0E45-4FBC-A071-D55DD954FDF2}"/>
              </a:ext>
            </a:extLst>
          </p:cNvPr>
          <p:cNvCxnSpPr>
            <a:cxnSpLocks/>
          </p:cNvCxnSpPr>
          <p:nvPr/>
        </p:nvCxnSpPr>
        <p:spPr>
          <a:xfrm>
            <a:off x="2971800" y="3638550"/>
            <a:ext cx="2895600" cy="0"/>
          </a:xfrm>
          <a:prstGeom prst="line">
            <a:avLst/>
          </a:prstGeom>
          <a:ln w="57150">
            <a:solidFill>
              <a:srgbClr val="1A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44F173-3F6D-4A6E-93C7-A5230C7058ED}"/>
              </a:ext>
            </a:extLst>
          </p:cNvPr>
          <p:cNvGrpSpPr/>
          <p:nvPr/>
        </p:nvGrpSpPr>
        <p:grpSpPr>
          <a:xfrm>
            <a:off x="571496" y="2493254"/>
            <a:ext cx="3005251" cy="2147997"/>
            <a:chOff x="490652" y="2468859"/>
            <a:chExt cx="3005251" cy="2147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E0D34D-E66B-4701-80A2-D67E9F4D8523}"/>
                </a:ext>
              </a:extLst>
            </p:cNvPr>
            <p:cNvSpPr txBox="1"/>
            <p:nvPr/>
          </p:nvSpPr>
          <p:spPr>
            <a:xfrm>
              <a:off x="490652" y="2468859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77BC"/>
                  </a:solidFill>
                </a:rPr>
                <a:t>X1 Appliance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34C9B5-3F09-414D-8C22-2A32547CEF5F}"/>
                </a:ext>
              </a:extLst>
            </p:cNvPr>
            <p:cNvCxnSpPr/>
            <p:nvPr/>
          </p:nvCxnSpPr>
          <p:spPr>
            <a:xfrm>
              <a:off x="1900354" y="3854853"/>
              <a:ext cx="0" cy="76200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68702-7B91-456D-A607-FC168BC49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252" y="4616853"/>
              <a:ext cx="2286000" cy="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5181E2-D3A3-44C2-AB60-2A269283EFAB}"/>
                </a:ext>
              </a:extLst>
            </p:cNvPr>
            <p:cNvSpPr txBox="1"/>
            <p:nvPr/>
          </p:nvSpPr>
          <p:spPr>
            <a:xfrm>
              <a:off x="1590904" y="4208052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77BC"/>
                  </a:solidFill>
                </a:rPr>
                <a:t>Network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BF967B-4209-4A02-B6BF-0F229CCF3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89" y="2877660"/>
              <a:ext cx="2202057" cy="1124867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8462CBD-A4FF-4841-855A-9F9D20957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027" y="1711189"/>
            <a:ext cx="1181277" cy="770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88E7A5-2501-4CBC-932C-5F8D8EBC3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2EC38A08-56B1-4846-B096-C5E47784E6A3}"/>
              </a:ext>
            </a:extLst>
          </p:cNvPr>
          <p:cNvSpPr txBox="1">
            <a:spLocks/>
          </p:cNvSpPr>
          <p:nvPr/>
        </p:nvSpPr>
        <p:spPr>
          <a:xfrm>
            <a:off x="609600" y="862150"/>
            <a:ext cx="3962400" cy="11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for LTO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43422F-4B4A-4BB8-9492-FB21872FC8B7}"/>
              </a:ext>
            </a:extLst>
          </p:cNvPr>
          <p:cNvCxnSpPr>
            <a:cxnSpLocks/>
          </p:cNvCxnSpPr>
          <p:nvPr/>
        </p:nvCxnSpPr>
        <p:spPr>
          <a:xfrm flipH="1">
            <a:off x="679494" y="1503157"/>
            <a:ext cx="2441719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20B84AF3-3B84-43D0-918F-01CBF64F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1739" y="2171843"/>
            <a:ext cx="2481120" cy="232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FBE0C06-807E-46D9-A921-658710B7D9F5}"/>
              </a:ext>
            </a:extLst>
          </p:cNvPr>
          <p:cNvSpPr txBox="1"/>
          <p:nvPr/>
        </p:nvSpPr>
        <p:spPr>
          <a:xfrm>
            <a:off x="5867400" y="44922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A77BC"/>
                </a:solidFill>
              </a:rPr>
              <a:t>External LTO Drive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A7FF8-029C-4B3A-82A5-74DF654A7F3C}"/>
              </a:ext>
            </a:extLst>
          </p:cNvPr>
          <p:cNvSpPr txBox="1"/>
          <p:nvPr/>
        </p:nvSpPr>
        <p:spPr>
          <a:xfrm>
            <a:off x="4322026" y="1254092"/>
            <a:ext cx="323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A77BC"/>
                </a:solidFill>
              </a:rPr>
              <a:t>AWS S3 | Azure | Wasabi S3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A1AC8-32C8-4991-A54F-8200B5E391FF}"/>
              </a:ext>
            </a:extLst>
          </p:cNvPr>
          <p:cNvSpPr txBox="1"/>
          <p:nvPr/>
        </p:nvSpPr>
        <p:spPr>
          <a:xfrm>
            <a:off x="571496" y="1684407"/>
            <a:ext cx="361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replicates to the cloud</a:t>
            </a:r>
          </a:p>
        </p:txBody>
      </p:sp>
    </p:spTree>
    <p:extLst>
      <p:ext uri="{BB962C8B-B14F-4D97-AF65-F5344CB8AC3E}">
        <p14:creationId xmlns:p14="http://schemas.microsoft.com/office/powerpoint/2010/main" val="293134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017F00-C46D-4FD2-B164-0855953DD937}"/>
              </a:ext>
            </a:extLst>
          </p:cNvPr>
          <p:cNvSpPr txBox="1"/>
          <p:nvPr/>
        </p:nvSpPr>
        <p:spPr>
          <a:xfrm>
            <a:off x="685802" y="4519192"/>
            <a:ext cx="35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7000"/>
                </a:solidFill>
              </a:rPr>
              <a:t>Front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806276-868C-4710-B082-745669AA8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4A143C8-D6FF-413D-BC4F-A8EB1DDA0CC9}"/>
              </a:ext>
            </a:extLst>
          </p:cNvPr>
          <p:cNvSpPr txBox="1">
            <a:spLocks/>
          </p:cNvSpPr>
          <p:nvPr/>
        </p:nvSpPr>
        <p:spPr>
          <a:xfrm>
            <a:off x="609600" y="862151"/>
            <a:ext cx="3962400" cy="56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Close Up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CDBA6-4767-488C-9674-8F9F5CAA49C0}"/>
              </a:ext>
            </a:extLst>
          </p:cNvPr>
          <p:cNvCxnSpPr>
            <a:cxnSpLocks/>
          </p:cNvCxnSpPr>
          <p:nvPr/>
        </p:nvCxnSpPr>
        <p:spPr>
          <a:xfrm flipH="1">
            <a:off x="685802" y="1581150"/>
            <a:ext cx="7696198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E2B6A6-F085-4245-A339-00F45852573F}"/>
              </a:ext>
            </a:extLst>
          </p:cNvPr>
          <p:cNvSpPr txBox="1"/>
          <p:nvPr/>
        </p:nvSpPr>
        <p:spPr>
          <a:xfrm>
            <a:off x="4738977" y="4519192"/>
            <a:ext cx="35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7000"/>
                </a:solidFill>
              </a:rPr>
              <a:t>Rear</a:t>
            </a:r>
          </a:p>
        </p:txBody>
      </p:sp>
      <p:pic>
        <p:nvPicPr>
          <p:cNvPr id="3" name="Picture 2" descr="A back of a device with ports&#10;&#10;Description automatically generated">
            <a:extLst>
              <a:ext uri="{FF2B5EF4-FFF2-40B4-BE49-F238E27FC236}">
                <a16:creationId xmlns:a16="http://schemas.microsoft.com/office/drawing/2014/main" id="{6B6DCF38-C96F-2231-17DE-C592A549E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48" y="1766847"/>
            <a:ext cx="3581398" cy="2818626"/>
          </a:xfrm>
          <a:prstGeom prst="rect">
            <a:avLst/>
          </a:prstGeom>
        </p:spPr>
      </p:pic>
      <p:pic>
        <p:nvPicPr>
          <p:cNvPr id="5" name="Picture 4" descr="A black rectangular device with buttons and ports&#10;&#10;Description automatically generated">
            <a:extLst>
              <a:ext uri="{FF2B5EF4-FFF2-40B4-BE49-F238E27FC236}">
                <a16:creationId xmlns:a16="http://schemas.microsoft.com/office/drawing/2014/main" id="{1620B034-7E65-6A46-77C1-79DDB4C68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" y="2173618"/>
            <a:ext cx="3581398" cy="23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C2FB01-5CEA-4B67-BE8E-4C99F36799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09" y="1857408"/>
            <a:ext cx="2743200" cy="228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B05D4-23D4-4954-AD03-D2EFE0DC15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2" y="1924089"/>
            <a:ext cx="3268520" cy="2219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CEAD09-C2EE-45E0-BA40-09CC62E4D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3E89E327-D9A8-4E85-9E8D-31E38CC44256}"/>
              </a:ext>
            </a:extLst>
          </p:cNvPr>
          <p:cNvSpPr txBox="1">
            <a:spLocks/>
          </p:cNvSpPr>
          <p:nvPr/>
        </p:nvSpPr>
        <p:spPr>
          <a:xfrm>
            <a:off x="609600" y="862151"/>
            <a:ext cx="3962400" cy="56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X1 Mounting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F6B86-E613-4719-8A34-8D81414D82A0}"/>
              </a:ext>
            </a:extLst>
          </p:cNvPr>
          <p:cNvSpPr txBox="1"/>
          <p:nvPr/>
        </p:nvSpPr>
        <p:spPr>
          <a:xfrm>
            <a:off x="685803" y="4281349"/>
            <a:ext cx="326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7000"/>
                </a:solidFill>
              </a:rPr>
              <a:t>Free Standing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10A795-0C42-44B0-84BA-E9727167AE46}"/>
              </a:ext>
            </a:extLst>
          </p:cNvPr>
          <p:cNvSpPr txBox="1"/>
          <p:nvPr/>
        </p:nvSpPr>
        <p:spPr>
          <a:xfrm>
            <a:off x="4599710" y="42813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7000"/>
                </a:solidFill>
              </a:rPr>
              <a:t>Versa Mount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DD6263-40E5-490B-8600-16E706ED35AE}"/>
              </a:ext>
            </a:extLst>
          </p:cNvPr>
          <p:cNvCxnSpPr>
            <a:cxnSpLocks/>
          </p:cNvCxnSpPr>
          <p:nvPr/>
        </p:nvCxnSpPr>
        <p:spPr>
          <a:xfrm flipH="1">
            <a:off x="685802" y="1581150"/>
            <a:ext cx="6657107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6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CA5EF0-8C80-40FE-9BAA-E587ACBC2197}"/>
              </a:ext>
            </a:extLst>
          </p:cNvPr>
          <p:cNvSpPr txBox="1"/>
          <p:nvPr/>
        </p:nvSpPr>
        <p:spPr>
          <a:xfrm>
            <a:off x="727023" y="2455214"/>
            <a:ext cx="4983319" cy="205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7000"/>
                </a:solidFill>
              </a:rPr>
              <a:t>1. Write directly to an X1 Network Share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A77BC"/>
                </a:solidFill>
              </a:rPr>
              <a:t>    Great for archiving to LTO and/or cloud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1A77BC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7000"/>
                </a:solidFill>
              </a:rPr>
              <a:t>2. Sync any Network Share to the X1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A77BC"/>
                </a:solidFill>
              </a:rPr>
              <a:t>    Mirror provides backup copy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7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1BDC1-A606-4D9B-A126-ABE1DE5A1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90FE992-AA00-43E0-99E7-6C9EAB23B7B0}"/>
              </a:ext>
            </a:extLst>
          </p:cNvPr>
          <p:cNvSpPr txBox="1">
            <a:spLocks/>
          </p:cNvSpPr>
          <p:nvPr/>
        </p:nvSpPr>
        <p:spPr>
          <a:xfrm>
            <a:off x="805441" y="1105171"/>
            <a:ext cx="3581400" cy="11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Ways to Write to an X1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A3685-0514-4E5C-8222-371328556087}"/>
              </a:ext>
            </a:extLst>
          </p:cNvPr>
          <p:cNvCxnSpPr>
            <a:cxnSpLocks/>
          </p:cNvCxnSpPr>
          <p:nvPr/>
        </p:nvCxnSpPr>
        <p:spPr>
          <a:xfrm flipH="1">
            <a:off x="838200" y="2190750"/>
            <a:ext cx="4038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DA9DC0-FDE2-4D2B-B209-82154F7C6B70}"/>
              </a:ext>
            </a:extLst>
          </p:cNvPr>
          <p:cNvGrpSpPr/>
          <p:nvPr/>
        </p:nvGrpSpPr>
        <p:grpSpPr>
          <a:xfrm>
            <a:off x="5715000" y="1733550"/>
            <a:ext cx="3005251" cy="2295671"/>
            <a:chOff x="5105400" y="1414356"/>
            <a:chExt cx="3005251" cy="22956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67D444-C1BE-4F97-BE7A-36381458D080}"/>
                </a:ext>
              </a:extLst>
            </p:cNvPr>
            <p:cNvSpPr txBox="1"/>
            <p:nvPr/>
          </p:nvSpPr>
          <p:spPr>
            <a:xfrm>
              <a:off x="5105400" y="1414356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77BC"/>
                  </a:solidFill>
                </a:rPr>
                <a:t>X1 Appliance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83F526-998C-4B39-A1C2-EE4158392174}"/>
                </a:ext>
              </a:extLst>
            </p:cNvPr>
            <p:cNvCxnSpPr>
              <a:cxnSpLocks/>
            </p:cNvCxnSpPr>
            <p:nvPr/>
          </p:nvCxnSpPr>
          <p:spPr>
            <a:xfrm>
              <a:off x="6515102" y="2792238"/>
              <a:ext cx="0" cy="91778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DFC171-9AD8-4FB2-8659-E6317ED83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0" y="3710024"/>
              <a:ext cx="2286000" cy="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30C9E1-23ED-4497-859B-9DE588F8AAEB}"/>
                </a:ext>
              </a:extLst>
            </p:cNvPr>
            <p:cNvSpPr txBox="1"/>
            <p:nvPr/>
          </p:nvSpPr>
          <p:spPr>
            <a:xfrm>
              <a:off x="6205652" y="3301223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77BC"/>
                  </a:solidFill>
                </a:rPr>
                <a:t>Network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1F457D-614B-4E48-AEA5-35523A45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3937" y="1823157"/>
              <a:ext cx="2202057" cy="1124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68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F72A5-0C9E-4544-9D69-866A9A9D407A}"/>
              </a:ext>
            </a:extLst>
          </p:cNvPr>
          <p:cNvSpPr txBox="1"/>
          <p:nvPr/>
        </p:nvSpPr>
        <p:spPr>
          <a:xfrm>
            <a:off x="342900" y="2185186"/>
            <a:ext cx="280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7000"/>
                </a:solidFill>
              </a:rPr>
              <a:t>LTO Archive</a:t>
            </a:r>
          </a:p>
          <a:p>
            <a:endParaRPr lang="en-US" sz="2000" b="1" dirty="0">
              <a:solidFill>
                <a:srgbClr val="FF7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7000"/>
                </a:solidFill>
              </a:rPr>
              <a:t>Access via network or locally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FF7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7000"/>
                </a:solidFill>
              </a:rPr>
              <a:t>Manages unlimited number if offline LTO cartridges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7290D-0201-46EA-86D4-4C89AC71D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4198"/>
            <a:ext cx="962025" cy="35163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32C17A2-248A-4209-BAC5-AAC6327BC3B6}"/>
              </a:ext>
            </a:extLst>
          </p:cNvPr>
          <p:cNvSpPr txBox="1">
            <a:spLocks/>
          </p:cNvSpPr>
          <p:nvPr/>
        </p:nvSpPr>
        <p:spPr>
          <a:xfrm>
            <a:off x="381000" y="1208781"/>
            <a:ext cx="3352800" cy="11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en-US" sz="2400" dirty="0">
              <a:solidFill>
                <a:srgbClr val="1A77B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76319D-5063-4C06-AEAA-E9450B0DE5A1}"/>
              </a:ext>
            </a:extLst>
          </p:cNvPr>
          <p:cNvCxnSpPr>
            <a:cxnSpLocks/>
          </p:cNvCxnSpPr>
          <p:nvPr/>
        </p:nvCxnSpPr>
        <p:spPr>
          <a:xfrm flipH="1">
            <a:off x="419100" y="2038350"/>
            <a:ext cx="27305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9E15552-7719-420C-AF28-69AB50EE6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71550"/>
            <a:ext cx="4568122" cy="350517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ABE3E4-608C-48DF-BFF9-FA00AEF1E3A7}"/>
              </a:ext>
            </a:extLst>
          </p:cNvPr>
          <p:cNvSpPr txBox="1">
            <a:spLocks/>
          </p:cNvSpPr>
          <p:nvPr/>
        </p:nvSpPr>
        <p:spPr>
          <a:xfrm>
            <a:off x="381000" y="1102539"/>
            <a:ext cx="2895600" cy="75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solidFill>
                  <a:srgbClr val="1A77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Write directly to an X1 Share</a:t>
            </a:r>
          </a:p>
        </p:txBody>
      </p:sp>
    </p:spTree>
    <p:extLst>
      <p:ext uri="{BB962C8B-B14F-4D97-AF65-F5344CB8AC3E}">
        <p14:creationId xmlns:p14="http://schemas.microsoft.com/office/powerpoint/2010/main" val="1419624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12961</TotalTime>
  <Words>209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Consolas</vt:lpstr>
      <vt:lpstr>Corbel</vt:lpstr>
      <vt:lpstr>Wingdings</vt:lpstr>
      <vt:lpstr>Wingdings 2</vt:lpstr>
      <vt:lpstr>Wingdings 3</vt:lpstr>
      <vt:lpstr>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XenData Azure File Gateway</dc:title>
  <dc:creator>Philip Storey</dc:creator>
  <cp:lastModifiedBy>Alyssa Adriano</cp:lastModifiedBy>
  <cp:revision>914</cp:revision>
  <cp:lastPrinted>2018-05-16T21:21:53Z</cp:lastPrinted>
  <dcterms:created xsi:type="dcterms:W3CDTF">2010-01-08T23:39:03Z</dcterms:created>
  <dcterms:modified xsi:type="dcterms:W3CDTF">2023-07-19T22:14:42Z</dcterms:modified>
</cp:coreProperties>
</file>